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media/image1.jpeg" ContentType="image/jpeg"/>
  <Override PartName="/ppt/presentation.xml" ContentType="application/vnd.openxmlformats-officedocument.presentationml.presentation.main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13.xml.rels" ContentType="application/vnd.openxmlformats-package.relationships+xml"/>
  <Override PartName="/ppt/slides/_rels/slide6.xml.rels" ContentType="application/vnd.openxmlformats-package.relationships+xml"/>
  <Override PartName="/ppt/slides/_rels/slide11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7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10.xml.rels" ContentType="application/vnd.openxmlformats-package.relationships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5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ru-RU"/>
              <a:t>Для правки формата примечаний щелкните мышью</a:t>
            </a:r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ru-RU"/>
              <a:t>&lt;заголовок&gt;</a:t>
            </a:r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ru-RU"/>
              <a:t>&lt;дата/время&gt;</a:t>
            </a:r>
            <a:endParaRPr/>
          </a:p>
        </p:txBody>
      </p:sp>
      <p:sp>
        <p:nvSpPr>
          <p:cNvPr id="13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ru-RU"/>
              <a:t>&lt;нижний колонтитул&gt;</a:t>
            </a:r>
            <a:endParaRPr/>
          </a:p>
        </p:txBody>
      </p:sp>
      <p:sp>
        <p:nvSpPr>
          <p:cNvPr id="14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F1F14181-F1D1-4101-A121-F18141411121}" type="slidenum">
              <a:rPr lang="ru-RU"/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</p:sp>
      <p:sp>
        <p:nvSpPr>
          <p:cNvPr id="55" name="TextShape 2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C1812121-D191-4171-81B1-5161119131E1}" type="slidenum">
              <a:rPr lang="ru-RU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ru-RU" sz="4400">
                <a:solidFill>
                  <a:srgbClr val="000000"/>
                </a:solidFill>
                <a:latin typeface="Calibri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1200">
                <a:solidFill>
                  <a:srgbClr val="8b8b8b"/>
                </a:solidFill>
                <a:latin typeface="Calibri"/>
              </a:rPr>
              <a:t>17.12.15</a:t>
            </a:r>
            <a:endParaRPr/>
          </a:p>
        </p:txBody>
      </p:sp>
      <p:sp>
        <p:nvSpPr>
          <p:cNvPr id="2" name="TextShape 3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11912101-51C1-4101-81A1-71A1A1E1E171}" type="slidenum">
              <a:rPr lang="ru-RU" sz="1200">
                <a:solidFill>
                  <a:srgbClr val="8b8b8b"/>
                </a:solidFill>
                <a:latin typeface="Calibri"/>
              </a:rPr>
              <a:t>&lt;номер&gt;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ru-RU"/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/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/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/>
              <a:t>Четвертый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/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/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/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/>
              <a:t>Восьмой уровень структуры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ru-RU"/>
              <a:t>Девятый уровень структуры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ru-RU" sz="4400">
                <a:solidFill>
                  <a:srgbClr val="000000"/>
                </a:solidFill>
                <a:latin typeface="Calibri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Calibri"/>
              </a:rPr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 sz="3200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Calibri"/>
              </a:rPr>
              <a:t>Четвертый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 sz="3200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 sz="3200">
                <a:solidFill>
                  <a:srgbClr val="000000"/>
                </a:solidFill>
                <a:latin typeface="Calibri"/>
              </a:rPr>
              <a:t>Восьмой уровень структуры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lang="ru-RU" sz="3200">
                <a:solidFill>
                  <a:srgbClr val="000000"/>
                </a:solidFill>
                <a:latin typeface="Calibri"/>
              </a:rPr>
              <a:t>Девятый уровень структурыОбразец текста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ru-RU" sz="2800">
                <a:solidFill>
                  <a:srgbClr val="000000"/>
                </a:solidFill>
                <a:latin typeface="Calibri"/>
              </a:rPr>
              <a:t>Второй уровень</a:t>
            </a:r>
            <a:endParaRPr/>
          </a:p>
          <a:p>
            <a:pPr lvl="1">
              <a:buSzPct val="45000"/>
              <a:buFont typeface="Arial"/>
              <a:buChar char="–"/>
            </a:pPr>
            <a:r>
              <a:rPr lang="ru-RU" sz="2400">
                <a:solidFill>
                  <a:srgbClr val="000000"/>
                </a:solidFill>
                <a:latin typeface="Calibri"/>
              </a:rPr>
              <a:t>Третий уровень</a:t>
            </a:r>
            <a:endParaRPr/>
          </a:p>
          <a:p>
            <a:pPr lvl="2">
              <a:buSzPct val="75000"/>
              <a:buFont typeface="Arial"/>
              <a:buChar char="•"/>
            </a:pPr>
            <a:r>
              <a:rPr lang="ru-RU" sz="2000">
                <a:solidFill>
                  <a:srgbClr val="000000"/>
                </a:solidFill>
                <a:latin typeface="Calibri"/>
              </a:rPr>
              <a:t>Четвертый уровень</a:t>
            </a:r>
            <a:endParaRPr/>
          </a:p>
          <a:p>
            <a:pPr lvl="3">
              <a:buSzPct val="45000"/>
              <a:buFont typeface="Arial"/>
              <a:buChar char="–"/>
            </a:pPr>
            <a:r>
              <a:rPr lang="ru-RU" sz="2000">
                <a:solidFill>
                  <a:srgbClr val="000000"/>
                </a:solidFill>
                <a:latin typeface="Calibri"/>
              </a:rPr>
              <a:t>Пятый уровень</a:t>
            </a:r>
            <a:endParaRPr/>
          </a:p>
        </p:txBody>
      </p:sp>
      <p:sp>
        <p:nvSpPr>
          <p:cNvPr id="7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1200">
                <a:solidFill>
                  <a:srgbClr val="8b8b8b"/>
                </a:solidFill>
                <a:latin typeface="Calibri"/>
              </a:rPr>
              <a:t>17.12.15</a:t>
            </a:r>
            <a:endParaRPr/>
          </a:p>
        </p:txBody>
      </p:sp>
      <p:sp>
        <p:nvSpPr>
          <p:cNvPr id="8" name="TextShape 4"/>
          <p:cNvSpPr txBox="1"/>
          <p:nvPr/>
        </p:nvSpPr>
        <p:spPr>
          <a:xfrm>
            <a:off x="3124080" y="6356520"/>
            <a:ext cx="2895120" cy="364680"/>
          </a:xfrm>
          <a:prstGeom prst="rect">
            <a:avLst/>
          </a:prstGeom>
        </p:spPr>
      </p:sp>
      <p:sp>
        <p:nvSpPr>
          <p:cNvPr id="9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fld id="{21C12131-21C1-4181-9121-213151E1E151}" type="slidenum">
              <a:rPr lang="ru-RU" sz="1200">
                <a:solidFill>
                  <a:srgbClr val="8b8b8b"/>
                </a:solidFill>
                <a:latin typeface="Calibri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stomShape 1"/>
          <p:cNvSpPr/>
          <p:nvPr/>
        </p:nvSpPr>
        <p:spPr>
          <a:xfrm>
            <a:off x="1600200" y="2438280"/>
            <a:ext cx="5105160" cy="4190760"/>
          </a:xfrm>
          <a:prstGeom prst="cloudCallout">
            <a:avLst>
              <a:gd fmla="val 1350" name="adj1"/>
              <a:gd fmla="val 25920" name="adj2"/>
            </a:avLst>
          </a:prstGeom>
          <a:ln w="63360">
            <a:solidFill>
              <a:srgbClr val="984807"/>
            </a:solidFill>
            <a:round/>
          </a:ln>
        </p:spPr>
      </p:sp>
      <p:sp>
        <p:nvSpPr>
          <p:cNvPr id="16" name="TextShape 2"/>
          <p:cNvSpPr txBox="1"/>
          <p:nvPr/>
        </p:nvSpPr>
        <p:spPr>
          <a:xfrm>
            <a:off x="838080" y="838080"/>
            <a:ext cx="7772040" cy="14695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4400">
                <a:solidFill>
                  <a:srgbClr val="953735"/>
                </a:solidFill>
                <a:latin typeface="Times New Roman"/>
              </a:rPr>
              <a:t>Структура и задачи служб школьной медиации в образовательных организациях</a:t>
            </a:r>
            <a:endParaRPr/>
          </a:p>
        </p:txBody>
      </p:sp>
      <p:pic>
        <p:nvPicPr>
          <p:cNvPr descr="" id="17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705040" y="3086280"/>
            <a:ext cx="2895120" cy="2895120"/>
          </a:xfrm>
          <a:prstGeom prst="rect">
            <a:avLst/>
          </a:prstGeom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3200">
                <a:solidFill>
                  <a:srgbClr val="953735"/>
                </a:solidFill>
                <a:latin typeface="Times New Roman"/>
              </a:rPr>
              <a:t>ПРОГРАММА «КРУГ СООБЩЕСТВА» («КРУГ ПРИМИРЕНИЯ») </a:t>
            </a:r>
            <a:endParaRPr/>
          </a:p>
        </p:txBody>
      </p:sp>
      <p:sp>
        <p:nvSpPr>
          <p:cNvPr id="44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 algn="just"/>
            <a:r>
              <a:rPr b="1" i="1" lang="ru-RU" sz="2000">
                <a:solidFill>
                  <a:srgbClr val="953735"/>
                </a:solidFill>
                <a:latin typeface="Times New Roman"/>
              </a:rPr>
              <a:t>Восстановительная программа «Круг примирения» </a:t>
            </a:r>
            <a:r>
              <a:rPr b="1" lang="ru-RU" sz="2000">
                <a:solidFill>
                  <a:srgbClr val="000000"/>
                </a:solidFill>
                <a:latin typeface="Times New Roman"/>
              </a:rPr>
              <a:t>направлена на разрешение конфликтов, в которые втянуты от четырех и более человек. Важнейшей особенностью Кругов является привлечение к обсуждению проблемы всех заинтересованных людей, что обеспечивает их активное участие в принятии решения и разделении ответственности за его выполнение. </a:t>
            </a:r>
            <a:endParaRPr/>
          </a:p>
          <a:p>
            <a:pPr algn="just"/>
            <a:r>
              <a:rPr b="1" lang="ru-RU" sz="2000">
                <a:solidFill>
                  <a:srgbClr val="000000"/>
                </a:solidFill>
                <a:latin typeface="Times New Roman"/>
              </a:rPr>
              <a:t>     </a:t>
            </a:r>
            <a:r>
              <a:rPr b="1" lang="ru-RU" sz="2000">
                <a:solidFill>
                  <a:srgbClr val="000000"/>
                </a:solidFill>
                <a:latin typeface="Times New Roman"/>
              </a:rPr>
              <a:t>Такая восстановительная программа может проводиться с </a:t>
            </a:r>
            <a:r>
              <a:rPr b="1" i="1" lang="ru-RU" sz="2000">
                <a:solidFill>
                  <a:srgbClr val="953735"/>
                </a:solidFill>
                <a:latin typeface="Times New Roman"/>
              </a:rPr>
              <a:t>разными целями: </a:t>
            </a:r>
            <a:r>
              <a:rPr b="1" lang="ru-RU" sz="2000">
                <a:solidFill>
                  <a:srgbClr val="000000"/>
                </a:solidFill>
                <a:latin typeface="Times New Roman"/>
              </a:rPr>
              <a:t>круги принятия решения, круги поддержки и исцеления (когда не требуется решение)</a:t>
            </a:r>
            <a:endParaRPr/>
          </a:p>
          <a:p>
            <a:pPr algn="just"/>
            <a:r>
              <a:rPr b="1" i="1" lang="ru-RU" sz="2000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ru-RU" sz="2000">
                <a:solidFill>
                  <a:srgbClr val="000000"/>
                </a:solidFill>
                <a:latin typeface="Times New Roman"/>
              </a:rPr>
              <a:t>Круг всегда собирается по какой-то проблемной ситуации, которая требует отклика, и в круге принимают участие только те, кого так или иначе затронула проблема и кто готов прикладывать усилия для ее решения.</a:t>
            </a:r>
            <a:endParaRPr/>
          </a:p>
          <a:p>
            <a:pPr algn="just"/>
            <a:r>
              <a:rPr b="1" lang="ru-RU" sz="2000">
                <a:solidFill>
                  <a:srgbClr val="000000"/>
                </a:solidFill>
                <a:latin typeface="Times New Roman"/>
              </a:rPr>
              <a:t>Круг позволяет участникам обратиться к своим ценностям и через них посмотреть на проблему. Обязательное условие – добровольность участия. </a:t>
            </a:r>
            <a:endParaRPr/>
          </a:p>
          <a:p>
            <a:endParaRPr/>
          </a:p>
          <a:p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457200" y="142920"/>
            <a:ext cx="8229240" cy="9997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3200">
                <a:solidFill>
                  <a:srgbClr val="953735"/>
                </a:solidFill>
                <a:latin typeface="Times New Roman"/>
              </a:rPr>
              <a:t>ПРОГРАММА «СЕМЕЙНАЯ КОНФЕРЕНЦИЯ»</a:t>
            </a:r>
            <a:endParaRPr/>
          </a:p>
        </p:txBody>
      </p:sp>
      <p:sp>
        <p:nvSpPr>
          <p:cNvPr id="46" name="TextShape 2"/>
          <p:cNvSpPr txBox="1"/>
          <p:nvPr/>
        </p:nvSpPr>
        <p:spPr>
          <a:xfrm>
            <a:off x="142920" y="1143000"/>
            <a:ext cx="8715240" cy="5428800"/>
          </a:xfrm>
          <a:prstGeom prst="rect">
            <a:avLst/>
          </a:prstGeom>
        </p:spPr>
        <p:txBody>
          <a:bodyPr bIns="45000" lIns="90000" rIns="90000" tIns="45000"/>
          <a:p>
            <a:pPr algn="just"/>
            <a:r>
              <a:rPr b="1" i="1" lang="ru-RU" sz="1500">
                <a:solidFill>
                  <a:srgbClr val="953735"/>
                </a:solidFill>
                <a:latin typeface="Times New Roman"/>
              </a:rPr>
              <a:t>Программа «Семейная конференция» </a:t>
            </a:r>
            <a:r>
              <a:rPr b="1" lang="ru-RU" sz="1500">
                <a:solidFill>
                  <a:srgbClr val="000000"/>
                </a:solidFill>
                <a:latin typeface="Times New Roman"/>
              </a:rPr>
              <a:t>проводится, когда в проблемную ситуацию включена семья ребенка. Это может быть совершенное ребенком правонарушение, кражи внутри семьи, конфликтные внутрисемейные отношения, негативно сказывающиеся на ребенке, угроза лишения родительских прав и др.</a:t>
            </a:r>
            <a:endParaRPr/>
          </a:p>
          <a:p>
            <a:pPr algn="just"/>
            <a:r>
              <a:rPr b="1" i="1" lang="ru-RU" sz="1500">
                <a:solidFill>
                  <a:srgbClr val="953735"/>
                </a:solidFill>
                <a:latin typeface="Times New Roman"/>
              </a:rPr>
              <a:t>Цель «Семейной конференции»:</a:t>
            </a:r>
            <a:endParaRPr/>
          </a:p>
          <a:p>
            <a:pPr algn="just"/>
            <a:r>
              <a:rPr b="1" lang="ru-RU" sz="1500">
                <a:solidFill>
                  <a:srgbClr val="000000"/>
                </a:solidFill>
                <a:latin typeface="Times New Roman"/>
              </a:rPr>
              <a:t>1) рассмотреть в отношении ребенка, по поводу которого созвана конференция, вопросы (какие конференция сочтет нужными), касающиеся заботы о ребенке или его защиты; </a:t>
            </a:r>
            <a:endParaRPr/>
          </a:p>
          <a:p>
            <a:pPr algn="just"/>
            <a:r>
              <a:rPr b="1" lang="ru-RU" sz="1500">
                <a:solidFill>
                  <a:srgbClr val="000000"/>
                </a:solidFill>
                <a:latin typeface="Times New Roman"/>
              </a:rPr>
              <a:t>2) в случае, если на конференции принято решение, что ребенку необходима забота или защита, принять такие решения или рекомендации и сформулировать планы в отношении ребенка, которые участники конференции сочтут необходимыми или желательными.</a:t>
            </a:r>
            <a:endParaRPr/>
          </a:p>
          <a:p>
            <a:pPr algn="just"/>
            <a:r>
              <a:rPr b="1" i="1" lang="ru-RU" sz="1500">
                <a:solidFill>
                  <a:srgbClr val="953735"/>
                </a:solidFill>
                <a:latin typeface="Times New Roman"/>
              </a:rPr>
              <a:t>Семейная конференция состоит из трех этапов: </a:t>
            </a:r>
            <a:endParaRPr/>
          </a:p>
          <a:p>
            <a:pPr algn="just"/>
            <a:r>
              <a:rPr b="1" lang="ru-RU" sz="1500">
                <a:solidFill>
                  <a:srgbClr val="000000"/>
                </a:solidFill>
                <a:latin typeface="Times New Roman"/>
              </a:rPr>
              <a:t>• </a:t>
            </a:r>
            <a:r>
              <a:rPr b="1" lang="ru-RU" sz="1500">
                <a:solidFill>
                  <a:srgbClr val="000000"/>
                </a:solidFill>
                <a:latin typeface="Times New Roman"/>
              </a:rPr>
              <a:t>Обмен информацией, где координатор приветствует и представляет всех участников, создает доброжелательную атмосферу, говорит о проблемной ситуации, напоминает о правилах и этапах, рассказывает о возможностях специалистов;</a:t>
            </a:r>
            <a:endParaRPr/>
          </a:p>
          <a:p>
            <a:pPr algn="just"/>
            <a:r>
              <a:rPr b="1" lang="ru-RU" sz="1500">
                <a:solidFill>
                  <a:srgbClr val="000000"/>
                </a:solidFill>
                <a:latin typeface="Times New Roman"/>
              </a:rPr>
              <a:t>• </a:t>
            </a:r>
            <a:r>
              <a:rPr b="1" lang="ru-RU" sz="1500">
                <a:solidFill>
                  <a:srgbClr val="000000"/>
                </a:solidFill>
                <a:latin typeface="Times New Roman"/>
              </a:rPr>
              <a:t>Частное время семьи, когда специалисты и координатор удаляются и семья составляет согласованный план выхода из проблемной ситуации, а также отвечает на вопросы по реализации плана: кто и что будет делать для его выполнения, когда, каким образом и кем его выполнение будет оценено, что нужно делать в случае, если план не будет выполнен;</a:t>
            </a:r>
            <a:endParaRPr/>
          </a:p>
          <a:p>
            <a:pPr algn="just"/>
            <a:r>
              <a:rPr b="1" lang="ru-RU" sz="1500">
                <a:solidFill>
                  <a:srgbClr val="000000"/>
                </a:solidFill>
                <a:latin typeface="Times New Roman"/>
              </a:rPr>
              <a:t>• </a:t>
            </a:r>
            <a:r>
              <a:rPr b="1" lang="ru-RU" sz="1500">
                <a:solidFill>
                  <a:srgbClr val="000000"/>
                </a:solidFill>
                <a:latin typeface="Times New Roman"/>
              </a:rPr>
              <a:t>Принятие плана. План выносится на обсуждение с участием специалистов и координатора, которые могут попросить прояснить его пункты. План семьи принимается, если только не будет доказано, что он представляет угрозу безопасности детей или юридически неправомерен, или не отвечает минимальным требованиям</a:t>
            </a:r>
            <a:endParaRPr/>
          </a:p>
          <a:p>
            <a:pPr algn="just"/>
            <a:r>
              <a:rPr lang="ru-RU" sz="1600">
                <a:solidFill>
                  <a:srgbClr val="000000"/>
                </a:solidFill>
                <a:latin typeface="Times New Roman"/>
              </a:rPr>
              <a:t> </a:t>
            </a:r>
            <a:endParaRPr/>
          </a:p>
          <a:p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2400" u="sng">
                <a:solidFill>
                  <a:srgbClr val="953735"/>
                </a:solidFill>
                <a:latin typeface="Calibri"/>
              </a:rPr>
              <a:t>Основные этапы организации службы школьной медиации в образовательной организации</a:t>
            </a:r>
            <a:endParaRPr/>
          </a:p>
        </p:txBody>
      </p:sp>
      <p:sp>
        <p:nvSpPr>
          <p:cNvPr id="48" name="TextShape 2"/>
          <p:cNvSpPr txBox="1"/>
          <p:nvPr/>
        </p:nvSpPr>
        <p:spPr>
          <a:xfrm>
            <a:off x="467640" y="1412640"/>
            <a:ext cx="8352720" cy="5184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r>
              <a:rPr b="1" lang="ru-RU" sz="8000">
                <a:solidFill>
                  <a:srgbClr val="000000"/>
                </a:solidFill>
                <a:latin typeface="Times New Roman"/>
              </a:rPr>
              <a:t>1) </a:t>
            </a:r>
            <a:r>
              <a:rPr b="1" i="1" lang="ru-RU" sz="8000">
                <a:solidFill>
                  <a:srgbClr val="953735"/>
                </a:solidFill>
                <a:latin typeface="Times New Roman"/>
              </a:rPr>
              <a:t>информировать</a:t>
            </a:r>
            <a:r>
              <a:rPr b="1" lang="ru-RU" sz="8000">
                <a:solidFill>
                  <a:srgbClr val="000000"/>
                </a:solidFill>
                <a:latin typeface="Times New Roman"/>
              </a:rPr>
              <a:t> работников образовательной организации, обучающихся и их родителей о службе школьной медиации (организация </a:t>
            </a:r>
            <a:r>
              <a:rPr b="1" i="1" lang="ru-RU" sz="8000">
                <a:solidFill>
                  <a:srgbClr val="000000"/>
                </a:solidFill>
                <a:latin typeface="Times New Roman"/>
              </a:rPr>
              <a:t>информационных просветительских</a:t>
            </a:r>
            <a:r>
              <a:rPr b="1" lang="ru-RU" sz="8000">
                <a:solidFill>
                  <a:srgbClr val="000000"/>
                </a:solidFill>
                <a:latin typeface="Times New Roman"/>
              </a:rPr>
              <a:t> мероприятий );</a:t>
            </a:r>
            <a:endParaRPr/>
          </a:p>
          <a:p>
            <a:r>
              <a:rPr b="1" lang="ru-RU" sz="8000">
                <a:solidFill>
                  <a:srgbClr val="000000"/>
                </a:solidFill>
                <a:latin typeface="Times New Roman"/>
              </a:rPr>
              <a:t>2) </a:t>
            </a:r>
            <a:r>
              <a:rPr b="1" i="1" lang="ru-RU" sz="8000">
                <a:solidFill>
                  <a:srgbClr val="953735"/>
                </a:solidFill>
                <a:latin typeface="Times New Roman"/>
              </a:rPr>
              <a:t>мотивировать</a:t>
            </a:r>
            <a:r>
              <a:rPr b="1" lang="ru-RU" sz="8000">
                <a:solidFill>
                  <a:srgbClr val="953735"/>
                </a:solidFill>
                <a:latin typeface="Times New Roman"/>
              </a:rPr>
              <a:t> работников </a:t>
            </a:r>
            <a:r>
              <a:rPr b="1" lang="ru-RU" sz="8000">
                <a:solidFill>
                  <a:srgbClr val="000000"/>
                </a:solidFill>
                <a:latin typeface="Times New Roman"/>
              </a:rPr>
              <a:t>образовательной организации, обучающихся и их родителей к участию в деятельности службы школьной медиации и применению метода "Школьная медиация";</a:t>
            </a:r>
            <a:endParaRPr/>
          </a:p>
          <a:p>
            <a:r>
              <a:rPr b="1" lang="ru-RU" sz="8000">
                <a:solidFill>
                  <a:srgbClr val="000000"/>
                </a:solidFill>
                <a:latin typeface="Times New Roman"/>
              </a:rPr>
              <a:t>3</a:t>
            </a:r>
            <a:r>
              <a:rPr b="1" lang="ru-RU" sz="8000">
                <a:solidFill>
                  <a:srgbClr val="953735"/>
                </a:solidFill>
                <a:latin typeface="Times New Roman"/>
              </a:rPr>
              <a:t>) </a:t>
            </a:r>
            <a:r>
              <a:rPr b="1" i="1" lang="ru-RU" sz="8000">
                <a:solidFill>
                  <a:srgbClr val="953735"/>
                </a:solidFill>
                <a:latin typeface="Times New Roman"/>
              </a:rPr>
              <a:t>провести обсуждение деятельности </a:t>
            </a:r>
            <a:r>
              <a:rPr b="1" lang="ru-RU" sz="8000">
                <a:solidFill>
                  <a:srgbClr val="000000"/>
                </a:solidFill>
                <a:latin typeface="Times New Roman"/>
              </a:rPr>
              <a:t>службы школьной медиации среди работников образовательной организации, обучающихся и их родителей (</a:t>
            </a:r>
            <a:r>
              <a:rPr b="1" i="1" lang="ru-RU" sz="8000">
                <a:solidFill>
                  <a:srgbClr val="000000"/>
                </a:solidFill>
                <a:latin typeface="Times New Roman"/>
              </a:rPr>
              <a:t>формируется инициативная группа</a:t>
            </a:r>
            <a:r>
              <a:rPr b="1" lang="ru-RU" sz="8000">
                <a:solidFill>
                  <a:srgbClr val="000000"/>
                </a:solidFill>
                <a:latin typeface="Times New Roman"/>
              </a:rPr>
              <a:t> работников этой организации, а также родителей );</a:t>
            </a:r>
            <a:endParaRPr/>
          </a:p>
          <a:p>
            <a:r>
              <a:rPr b="1" lang="ru-RU" sz="8000">
                <a:solidFill>
                  <a:srgbClr val="000000"/>
                </a:solidFill>
                <a:latin typeface="Times New Roman"/>
              </a:rPr>
              <a:t>4) </a:t>
            </a:r>
            <a:r>
              <a:rPr b="1" i="1" lang="ru-RU" sz="8000">
                <a:solidFill>
                  <a:srgbClr val="953735"/>
                </a:solidFill>
                <a:latin typeface="Times New Roman"/>
              </a:rPr>
              <a:t>организовать разработку согласований деятельности</a:t>
            </a:r>
            <a:r>
              <a:rPr b="1" i="1" lang="ru-RU" sz="8000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ru-RU" sz="8000">
                <a:solidFill>
                  <a:srgbClr val="000000"/>
                </a:solidFill>
                <a:latin typeface="Times New Roman"/>
              </a:rPr>
              <a:t>службы школьной медиации (в т.ч. документация, организационные вопросы)</a:t>
            </a:r>
            <a:endParaRPr/>
          </a:p>
          <a:p>
            <a:r>
              <a:rPr b="1" lang="ru-RU" sz="8000">
                <a:solidFill>
                  <a:srgbClr val="000000"/>
                </a:solidFill>
                <a:latin typeface="Times New Roman"/>
              </a:rPr>
              <a:t>5</a:t>
            </a:r>
            <a:r>
              <a:rPr b="1" lang="ru-RU" sz="8000">
                <a:solidFill>
                  <a:srgbClr val="953735"/>
                </a:solidFill>
                <a:latin typeface="Times New Roman"/>
              </a:rPr>
              <a:t>) </a:t>
            </a:r>
            <a:r>
              <a:rPr b="1" i="1" lang="ru-RU" sz="8000">
                <a:solidFill>
                  <a:srgbClr val="953735"/>
                </a:solidFill>
                <a:latin typeface="Times New Roman"/>
              </a:rPr>
              <a:t>обучить</a:t>
            </a:r>
            <a:r>
              <a:rPr b="1" lang="ru-RU" sz="8000">
                <a:solidFill>
                  <a:srgbClr val="953735"/>
                </a:solidFill>
                <a:latin typeface="Times New Roman"/>
              </a:rPr>
              <a:t> </a:t>
            </a:r>
            <a:r>
              <a:rPr b="1" lang="ru-RU" sz="8000">
                <a:solidFill>
                  <a:srgbClr val="000000"/>
                </a:solidFill>
                <a:latin typeface="Times New Roman"/>
              </a:rPr>
              <a:t>сотрудников образовательной организации, обучающихся и их родителей (законных представителей) методу "Школьная медиация";</a:t>
            </a:r>
            <a:endParaRPr/>
          </a:p>
          <a:p>
            <a:r>
              <a:rPr b="1" lang="ru-RU" sz="8000">
                <a:solidFill>
                  <a:srgbClr val="000000"/>
                </a:solidFill>
                <a:latin typeface="Times New Roman"/>
              </a:rPr>
              <a:t>6) </a:t>
            </a:r>
            <a:r>
              <a:rPr b="1" i="1" lang="ru-RU" sz="8000">
                <a:solidFill>
                  <a:srgbClr val="953735"/>
                </a:solidFill>
                <a:latin typeface="Times New Roman"/>
              </a:rPr>
              <a:t>установить сотрудничество </a:t>
            </a:r>
            <a:r>
              <a:rPr b="1" lang="ru-RU" sz="8000">
                <a:solidFill>
                  <a:srgbClr val="000000"/>
                </a:solidFill>
                <a:latin typeface="Times New Roman"/>
              </a:rPr>
              <a:t>с органами и учреждениями профилактики безнадзорности и правонарушений, опеки и попечительства, дополнительного образования.</a:t>
            </a:r>
            <a:endParaRPr/>
          </a:p>
          <a:p>
            <a:r>
              <a:rPr b="1" lang="ru-RU" sz="5500">
                <a:solidFill>
                  <a:srgbClr val="000000"/>
                </a:solidFill>
                <a:latin typeface="Times New Roman"/>
              </a:rPr>
              <a:t> </a:t>
            </a:r>
            <a:endParaRPr/>
          </a:p>
          <a:p>
            <a:endParaRPr/>
          </a:p>
          <a:p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428760" y="285840"/>
            <a:ext cx="837216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3100">
                <a:solidFill>
                  <a:srgbClr val="953735"/>
                </a:solidFill>
                <a:latin typeface="Times New Roman"/>
              </a:rPr>
              <a:t>Документы, организующие деятельность службы школьной медиации и работу медиатора</a:t>
            </a:r>
            <a:r>
              <a:rPr b="1" lang="ru-RU" sz="4400">
                <a:solidFill>
                  <a:srgbClr val="000000"/>
                </a:solidFill>
                <a:latin typeface="Calibri"/>
              </a:rPr>
              <a:t>
</a:t>
            </a:r>
            <a:endParaRPr/>
          </a:p>
        </p:txBody>
      </p:sp>
      <p:sp>
        <p:nvSpPr>
          <p:cNvPr id="50" name="TextShape 2"/>
          <p:cNvSpPr txBox="1"/>
          <p:nvPr/>
        </p:nvSpPr>
        <p:spPr>
          <a:xfrm>
            <a:off x="457200" y="1143000"/>
            <a:ext cx="8229240" cy="550044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В образовательной организации могут быть утверждены следующие примерные формы документов: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приказ директора образовательной организации о создании службы  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школьной медиации и назначении куратора;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положение о службе школьной медиации; 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форма мониторинга деятельности службы школьной медиации; 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форма регистрационной карточки;  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примирительный договор;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журнал регистрации случаев (конфликтов);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форма отчета-самоанализа для описания работы со случаем (конфликтом).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457200" y="980640"/>
            <a:ext cx="8229240" cy="475200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2800">
                <a:solidFill>
                  <a:srgbClr val="632523"/>
                </a:solidFill>
                <a:latin typeface="Calibri"/>
              </a:rPr>
              <a:t>Литература</a:t>
            </a:r>
            <a:endParaRPr/>
          </a:p>
          <a:p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2800">
                <a:solidFill>
                  <a:srgbClr val="632523"/>
                </a:solidFill>
                <a:latin typeface="Calibri"/>
              </a:rPr>
              <a:t>Письмо Минобрнауки России от 18.11.2013 N ВК-844/07 "О направлении методических рекомендаций по организации служб школьной медиации" (вместе с "Рекомендациями по организации служб школьной медиации в образовательных организациях", утв. Минобрнауки России 18.11.2013 N ВК-54/07вн)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2800">
                <a:solidFill>
                  <a:srgbClr val="632523"/>
                </a:solidFill>
                <a:latin typeface="Calibri"/>
              </a:rPr>
              <a:t>Коновалов А.Ю.  Школьная служба примирения и восстановительная культура взаимоотношений: практическое руководство. /под общей редакцией Карнозовой Л.М. – М.: МОО Центр «Судебно-правовая реформа», 2012. – 256 с.</a:t>
            </a:r>
            <a:endParaRPr/>
          </a:p>
          <a:p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</p:sp>
      <p:sp>
        <p:nvSpPr>
          <p:cNvPr id="5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Shape 1"/>
          <p:cNvSpPr txBox="1"/>
          <p:nvPr/>
        </p:nvSpPr>
        <p:spPr>
          <a:xfrm>
            <a:off x="457200" y="548640"/>
            <a:ext cx="8229240" cy="5577120"/>
          </a:xfrm>
          <a:prstGeom prst="rect">
            <a:avLst/>
          </a:prstGeom>
        </p:spPr>
        <p:txBody>
          <a:bodyPr bIns="45000" lIns="90000" rIns="90000" tIns="45000"/>
          <a:p>
            <a:pPr algn="just"/>
            <a:r>
              <a:rPr b="1" i="1" lang="ru-RU" sz="3600">
                <a:solidFill>
                  <a:srgbClr val="953735"/>
                </a:solidFill>
                <a:latin typeface="Times New Roman"/>
              </a:rPr>
              <a:t>Службы школьной медиации (или школьные службы примирения)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– это новые, инновационные образования, использующие методы школьного самоуправления в  разрешении и предотвращении спорных и конфликтных ситуаций между участниками образовательного процесса.</a:t>
            </a:r>
            <a:endParaRPr/>
          </a:p>
          <a:p>
            <a:endParaRPr/>
          </a:p>
          <a:p>
            <a:pPr algn="just"/>
            <a:r>
              <a:rPr b="1" i="1" lang="ru-RU" sz="3600">
                <a:solidFill>
                  <a:srgbClr val="953735"/>
                </a:solidFill>
                <a:latin typeface="Times New Roman"/>
              </a:rPr>
              <a:t> </a:t>
            </a:r>
            <a:r>
              <a:rPr b="1" i="1" lang="ru-RU" sz="3600">
                <a:solidFill>
                  <a:srgbClr val="953735"/>
                </a:solidFill>
                <a:latin typeface="Times New Roman"/>
              </a:rPr>
              <a:t>Основой восстановительной медиации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является организация диалога между сторонами, который дает возможность сторонам лучше узнать и понять друг друга. Диалог способствует изменению отношений: от отношений конфронтации, предубеждений, подозрительности, агрессивности к позитивным взаимоотношениям. </a:t>
            </a:r>
            <a:endParaRPr/>
          </a:p>
          <a:p>
            <a:endParaRPr/>
          </a:p>
          <a:p>
            <a:pPr algn="just"/>
            <a:r>
              <a:rPr b="1" i="1" lang="ru-RU" sz="2900">
                <a:solidFill>
                  <a:srgbClr val="984807"/>
                </a:solidFill>
                <a:latin typeface="Times New Roman"/>
              </a:rPr>
              <a:t> </a:t>
            </a:r>
            <a:r>
              <a:rPr b="1" i="1" lang="ru-RU" sz="3600">
                <a:solidFill>
                  <a:srgbClr val="953735"/>
                </a:solidFill>
                <a:latin typeface="Times New Roman"/>
              </a:rPr>
              <a:t>Результат  восстановительной медиации </a:t>
            </a:r>
            <a:r>
              <a:rPr b="1" lang="ru-RU" sz="3100">
                <a:solidFill>
                  <a:srgbClr val="000000"/>
                </a:solidFill>
                <a:latin typeface="Times New Roman"/>
              </a:rPr>
              <a:t>-восстановительные действия (извинение, прощение, стремление искренне загладить причиненный вред), то есть такие действия, которые помогают исправить последствия конфликтной или криминальной ситуации.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Shape 1"/>
          <p:cNvSpPr txBox="1"/>
          <p:nvPr/>
        </p:nvSpPr>
        <p:spPr>
          <a:xfrm>
            <a:off x="457200" y="404640"/>
            <a:ext cx="8434800" cy="5904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r>
              <a:rPr b="1" i="1" lang="ru-RU" sz="2000">
                <a:solidFill>
                  <a:srgbClr val="953735"/>
                </a:solidFill>
                <a:latin typeface="Times New Roman"/>
              </a:rPr>
              <a:t>Цель службы</a:t>
            </a:r>
            <a:r>
              <a:rPr lang="ru-RU" sz="2000">
                <a:solidFill>
                  <a:srgbClr val="953735"/>
                </a:solidFill>
                <a:latin typeface="Times New Roman"/>
              </a:rPr>
              <a:t> </a:t>
            </a:r>
            <a:r>
              <a:rPr b="1" lang="ru-RU" sz="2000">
                <a:solidFill>
                  <a:srgbClr val="632523"/>
                </a:solidFill>
                <a:latin typeface="Times New Roman"/>
              </a:rPr>
              <a:t>– </a:t>
            </a:r>
            <a:r>
              <a:rPr b="1" lang="ru-RU" sz="2000">
                <a:solidFill>
                  <a:srgbClr val="000000"/>
                </a:solidFill>
                <a:latin typeface="Times New Roman"/>
              </a:rPr>
              <a:t>способствовать складыванию и развитию в школьном сообществе способности к взаимопониманию, к мирному разрешению споров и конфликтных ситуаций и </a:t>
            </a:r>
            <a:r>
              <a:rPr b="1" lang="ru-RU" sz="2000" u="sng">
                <a:solidFill>
                  <a:srgbClr val="000000"/>
                </a:solidFill>
                <a:latin typeface="Times New Roman"/>
              </a:rPr>
              <a:t>закреплению этого как культурной традиции.</a:t>
            </a:r>
            <a:endParaRPr/>
          </a:p>
          <a:p>
            <a:endParaRPr/>
          </a:p>
          <a:p>
            <a:r>
              <a:rPr b="1" i="1" lang="ru-RU" sz="2000">
                <a:solidFill>
                  <a:srgbClr val="953735"/>
                </a:solidFill>
                <a:latin typeface="Times New Roman"/>
              </a:rPr>
              <a:t>Задачи: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2000">
                <a:solidFill>
                  <a:srgbClr val="000000"/>
                </a:solidFill>
                <a:latin typeface="Times New Roman"/>
              </a:rPr>
              <a:t>создание системы защиты, помощи и обеспечения гарантий прав и интересов детей всех возрастов и групп;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2000">
                <a:solidFill>
                  <a:srgbClr val="000000"/>
                </a:solidFill>
                <a:latin typeface="Times New Roman"/>
              </a:rPr>
              <a:t>создание системы профилактической и коррекционной работы с детьми, попавшими в трудную жизненную ситуацию и находящимися в социально опасном положении, детьми из неблагополучных семей, детьми с девиантным поведением;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2000">
                <a:solidFill>
                  <a:srgbClr val="000000"/>
                </a:solidFill>
                <a:latin typeface="Times New Roman"/>
              </a:rPr>
              <a:t>внедрение новых форм, технологий и методов работы;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2000">
                <a:solidFill>
                  <a:srgbClr val="000000"/>
                </a:solidFill>
                <a:latin typeface="Times New Roman"/>
              </a:rPr>
              <a:t>интеграция метода школьной медиации в образовательный процесс и систему воспитания, создание служб школьной медиации в образовательных организациях для обеспечения возможности доступа к медиации для каждой семьи и каждого ребенка;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2000">
                <a:solidFill>
                  <a:srgbClr val="000000"/>
                </a:solidFill>
                <a:latin typeface="Times New Roman"/>
              </a:rPr>
              <a:t>повышение эффективности социальной, психологической и юридической помощи, оказываемой детям;</a:t>
            </a:r>
            <a:endParaRPr/>
          </a:p>
          <a:p>
            <a:pPr>
              <a:buSzPct val="45000"/>
              <a:buFont typeface="Arial"/>
              <a:buChar char="•"/>
            </a:pPr>
            <a:r>
              <a:rPr b="1" lang="ru-RU" sz="2000">
                <a:solidFill>
                  <a:srgbClr val="000000"/>
                </a:solidFill>
                <a:latin typeface="Times New Roman"/>
              </a:rPr>
              <a:t>повышение квалификации педагогических работников по вопросам применения процедуры медиации в повседневной практике</a:t>
            </a:r>
            <a:r>
              <a:rPr lang="ru-RU" sz="2000">
                <a:solidFill>
                  <a:srgbClr val="000000"/>
                </a:solidFill>
                <a:latin typeface="Times New Roman"/>
              </a:rPr>
              <a:t>.</a:t>
            </a:r>
            <a:endParaRPr/>
          </a:p>
          <a:p>
            <a:endParaRPr/>
          </a:p>
          <a:p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3600">
                <a:solidFill>
                  <a:srgbClr val="953735"/>
                </a:solidFill>
                <a:latin typeface="Times New Roman"/>
              </a:rPr>
              <a:t>Функции и направления деятельности школьных служб примирения</a:t>
            </a:r>
            <a:endParaRPr/>
          </a:p>
        </p:txBody>
      </p:sp>
      <p:sp>
        <p:nvSpPr>
          <p:cNvPr id="21" name="TextShape 2"/>
          <p:cNvSpPr txBox="1"/>
          <p:nvPr/>
        </p:nvSpPr>
        <p:spPr>
          <a:xfrm>
            <a:off x="214200" y="1428840"/>
            <a:ext cx="8643600" cy="5214600"/>
          </a:xfrm>
          <a:prstGeom prst="rect">
            <a:avLst/>
          </a:prstGeom>
        </p:spPr>
        <p:txBody>
          <a:bodyPr bIns="45000" lIns="90000" rIns="90000" tIns="45000"/>
          <a:p>
            <a:pPr algn="just"/>
            <a:r>
              <a:rPr b="1" i="1" lang="ru-RU" sz="6400">
                <a:solidFill>
                  <a:srgbClr val="953735"/>
                </a:solidFill>
                <a:latin typeface="Times New Roman"/>
              </a:rPr>
              <a:t>Функции школьной службы примирения:</a:t>
            </a:r>
            <a:endParaRPr/>
          </a:p>
          <a:p>
            <a:pPr algn="just"/>
            <a:r>
              <a:rPr lang="ru-RU" sz="6400">
                <a:solidFill>
                  <a:srgbClr val="000000"/>
                </a:solidFill>
                <a:latin typeface="Times New Roman"/>
              </a:rPr>
              <a:t>1. </a:t>
            </a:r>
            <a:r>
              <a:rPr b="1" lang="ru-RU" sz="6400">
                <a:solidFill>
                  <a:srgbClr val="000000"/>
                </a:solidFill>
                <a:latin typeface="Times New Roman"/>
              </a:rPr>
              <a:t>Восстановительная - восстановление статуса пострадавшего и обидчика в обществе, отношений между ними и в школьном сообществе;</a:t>
            </a:r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2. Образовательная - повышение коммуникативной компетентности учащихся и педагогов;</a:t>
            </a:r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3. Воспитательная (стимулирование развития рефлексии, самостоятельности, принятия на себя ответственности, планирования будущего, осознания ценности отношений);</a:t>
            </a:r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4. Профилактическая (предотвращение конфликтов)</a:t>
            </a:r>
            <a:endParaRPr/>
          </a:p>
          <a:p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Основные </a:t>
            </a:r>
            <a:r>
              <a:rPr b="1" i="1" lang="ru-RU" sz="6400">
                <a:solidFill>
                  <a:srgbClr val="953735"/>
                </a:solidFill>
                <a:latin typeface="Times New Roman"/>
              </a:rPr>
              <a:t>направления деятельности </a:t>
            </a:r>
            <a:r>
              <a:rPr b="1" lang="ru-RU" sz="6400">
                <a:solidFill>
                  <a:srgbClr val="000000"/>
                </a:solidFill>
                <a:latin typeface="Times New Roman"/>
              </a:rPr>
              <a:t>служб школьной медиации:</a:t>
            </a:r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- проведение просветительской работы (в отношении медиации) среди учеников, их родителей и педагогического состава;</a:t>
            </a:r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- разрешение разнообразных и разнонаправленных конфликтов, возникающих в образовательной организации;</a:t>
            </a:r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- предотвращение возникновения конфликтов, препятствование их эскалации;</a:t>
            </a:r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- формирование коммуникативных умений у детей, подростков, педагогов и родителей (навыков конструктивного решения конфликтов, ненасильственных стратегий поведения);</a:t>
            </a:r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- профилактика социальных аномалий среди детей и подростков (безнадзорности и беспризорности, наркомании, алкоголизма, табакокурения, правонарушений несовершеннолетних);</a:t>
            </a:r>
            <a:endParaRPr/>
          </a:p>
          <a:p>
            <a:pPr algn="just"/>
            <a:r>
              <a:rPr b="1" lang="ru-RU" sz="6400">
                <a:solidFill>
                  <a:srgbClr val="000000"/>
                </a:solidFill>
                <a:latin typeface="Times New Roman"/>
              </a:rPr>
              <a:t>- профилактическая и коррекционная работа с детьми и семьями, находящимися в социально опасном положении </a:t>
            </a:r>
            <a:endParaRPr/>
          </a:p>
          <a:p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Shape 1"/>
          <p:cNvSpPr txBox="1"/>
          <p:nvPr/>
        </p:nvSpPr>
        <p:spPr>
          <a:xfrm>
            <a:off x="313200" y="202680"/>
            <a:ext cx="8229240" cy="77760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2400">
                <a:solidFill>
                  <a:srgbClr val="953735"/>
                </a:solidFill>
                <a:latin typeface="Times New Roman"/>
              </a:rPr>
              <a:t>Структурная модель школьной службы медиации</a:t>
            </a:r>
            <a:endParaRPr/>
          </a:p>
        </p:txBody>
      </p:sp>
      <p:sp>
        <p:nvSpPr>
          <p:cNvPr id="23" name="CustomShape 2"/>
          <p:cNvSpPr/>
          <p:nvPr/>
        </p:nvSpPr>
        <p:spPr>
          <a:xfrm>
            <a:off x="5580000" y="980640"/>
            <a:ext cx="3384000" cy="5688360"/>
          </a:xfrm>
          <a:prstGeom prst="rect">
            <a:avLst/>
          </a:prstGeom>
          <a:ln w="25560">
            <a:solidFill>
              <a:srgbClr val="3a5f8b"/>
            </a:solidFill>
            <a:round/>
          </a:ln>
        </p:spPr>
      </p:sp>
      <p:sp>
        <p:nvSpPr>
          <p:cNvPr id="24" name="CustomShape 3"/>
          <p:cNvSpPr/>
          <p:nvPr/>
        </p:nvSpPr>
        <p:spPr>
          <a:xfrm>
            <a:off x="1214280" y="1214280"/>
            <a:ext cx="1583640" cy="642600"/>
          </a:xfrm>
          <a:prstGeom prst="rect">
            <a:avLst/>
          </a:prstGeom>
          <a:ln w="25560">
            <a:solidFill>
              <a:srgbClr val="3a5f8b"/>
            </a:solidFill>
            <a:round/>
          </a:ln>
        </p:spPr>
      </p:sp>
      <p:sp>
        <p:nvSpPr>
          <p:cNvPr id="25" name="CustomShape 4"/>
          <p:cNvSpPr/>
          <p:nvPr/>
        </p:nvSpPr>
        <p:spPr>
          <a:xfrm>
            <a:off x="1428840" y="1357200"/>
            <a:ext cx="1295640" cy="70020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000"/>
              <a:t>Директор</a:t>
            </a:r>
            <a:endParaRPr/>
          </a:p>
        </p:txBody>
      </p:sp>
      <p:sp>
        <p:nvSpPr>
          <p:cNvPr id="26" name="CustomShape 5"/>
          <p:cNvSpPr/>
          <p:nvPr/>
        </p:nvSpPr>
        <p:spPr>
          <a:xfrm>
            <a:off x="3210840" y="1351440"/>
            <a:ext cx="1728000" cy="399600"/>
          </a:xfrm>
          <a:prstGeom prst="rect">
            <a:avLst/>
          </a:prstGeom>
        </p:spPr>
      </p:sp>
      <p:sp>
        <p:nvSpPr>
          <p:cNvPr id="27" name="CustomShape 6"/>
          <p:cNvSpPr/>
          <p:nvPr/>
        </p:nvSpPr>
        <p:spPr>
          <a:xfrm>
            <a:off x="1115640" y="2572200"/>
            <a:ext cx="1872000" cy="2520000"/>
          </a:xfrm>
          <a:prstGeom prst="rect">
            <a:avLst/>
          </a:prstGeom>
          <a:ln w="25560">
            <a:solidFill>
              <a:srgbClr val="3a5f8b"/>
            </a:solidFill>
            <a:round/>
          </a:ln>
        </p:spPr>
      </p:sp>
      <p:sp>
        <p:nvSpPr>
          <p:cNvPr id="28" name="CustomShape 7"/>
          <p:cNvSpPr/>
          <p:nvPr/>
        </p:nvSpPr>
        <p:spPr>
          <a:xfrm>
            <a:off x="1352520" y="2709000"/>
            <a:ext cx="1490760" cy="222480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 sz="2000"/>
              <a:t>Школьная служба медиации</a:t>
            </a:r>
            <a:endParaRPr/>
          </a:p>
          <a:p>
            <a:endParaRPr/>
          </a:p>
          <a:p>
            <a:r>
              <a:rPr b="1" lang="ru-RU" sz="2000"/>
              <a:t>Детско-взрослая команда</a:t>
            </a:r>
            <a:endParaRPr/>
          </a:p>
        </p:txBody>
      </p:sp>
      <p:sp>
        <p:nvSpPr>
          <p:cNvPr id="29" name="CustomShape 8"/>
          <p:cNvSpPr/>
          <p:nvPr/>
        </p:nvSpPr>
        <p:spPr>
          <a:xfrm>
            <a:off x="539640" y="5721120"/>
            <a:ext cx="3521880" cy="923040"/>
          </a:xfrm>
          <a:prstGeom prst="rect">
            <a:avLst/>
          </a:prstGeom>
          <a:ln w="25560">
            <a:solidFill>
              <a:srgbClr val="3a5f8b"/>
            </a:solidFill>
            <a:round/>
          </a:ln>
        </p:spPr>
      </p:sp>
      <p:sp>
        <p:nvSpPr>
          <p:cNvPr id="30" name="CustomShape 9"/>
          <p:cNvSpPr/>
          <p:nvPr/>
        </p:nvSpPr>
        <p:spPr>
          <a:xfrm>
            <a:off x="804600" y="5721120"/>
            <a:ext cx="3622680" cy="913320"/>
          </a:xfrm>
          <a:prstGeom prst="rect">
            <a:avLst/>
          </a:prstGeom>
        </p:spPr>
        <p:txBody>
          <a:bodyPr bIns="45000" lIns="90000" rIns="90000" tIns="45000"/>
          <a:p>
            <a:r>
              <a:rPr b="1" lang="ru-RU">
                <a:solidFill>
                  <a:srgbClr val="000000"/>
                </a:solidFill>
                <a:latin typeface="Calibri"/>
              </a:rPr>
              <a:t>Информация о конфликтах: администрация, учителя, родители, учащиеся</a:t>
            </a:r>
            <a:endParaRPr/>
          </a:p>
        </p:txBody>
      </p:sp>
      <p:sp>
        <p:nvSpPr>
          <p:cNvPr id="31" name="CustomShape 10"/>
          <p:cNvSpPr/>
          <p:nvPr/>
        </p:nvSpPr>
        <p:spPr>
          <a:xfrm>
            <a:off x="5796000" y="1106280"/>
            <a:ext cx="2952000" cy="54550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i="1" lang="ru-RU">
                <a:solidFill>
                  <a:srgbClr val="000000"/>
                </a:solidFill>
                <a:latin typeface="Calibri"/>
              </a:rPr>
              <a:t>ЗАДАЧИ:</a:t>
            </a:r>
            <a:endParaRPr/>
          </a:p>
          <a:p>
            <a:pPr>
              <a:buSzPct val="45000"/>
              <a:buFont typeface="StarSymbol"/>
              <a:buAutoNum type="arabicPeriod"/>
            </a:pPr>
            <a:r>
              <a:rPr b="1" i="1" lang="ru-RU">
                <a:solidFill>
                  <a:srgbClr val="000000"/>
                </a:solidFill>
                <a:latin typeface="Calibri"/>
              </a:rPr>
              <a:t>Формирование нового типа реагирования на конфликтные и другие сложные ситуации</a:t>
            </a:r>
            <a:endParaRPr/>
          </a:p>
          <a:p>
            <a:pPr>
              <a:buSzPct val="45000"/>
              <a:buFont typeface="StarSymbol"/>
              <a:buAutoNum type="arabicPeriod"/>
            </a:pPr>
            <a:r>
              <a:rPr b="1" i="1" lang="ru-RU">
                <a:solidFill>
                  <a:srgbClr val="000000"/>
                </a:solidFill>
                <a:latin typeface="Calibri"/>
              </a:rPr>
              <a:t>Изменение сложившихся установок педагогов, администрации, школьников и родителей</a:t>
            </a:r>
            <a:endParaRPr/>
          </a:p>
          <a:p>
            <a:pPr>
              <a:buSzPct val="45000"/>
              <a:buFont typeface="StarSymbol"/>
              <a:buAutoNum type="arabicPeriod"/>
            </a:pPr>
            <a:r>
              <a:rPr b="1" i="1" lang="ru-RU">
                <a:solidFill>
                  <a:srgbClr val="000000"/>
                </a:solidFill>
                <a:latin typeface="Calibri"/>
              </a:rPr>
              <a:t>Введение метода медиации: дополнение и усиление существующих форм образования и воспитания восстановительными практиками</a:t>
            </a:r>
            <a:endParaRPr/>
          </a:p>
        </p:txBody>
      </p:sp>
      <p:sp>
        <p:nvSpPr>
          <p:cNvPr id="32" name="CustomShape 11"/>
          <p:cNvSpPr/>
          <p:nvPr/>
        </p:nvSpPr>
        <p:spPr>
          <a:xfrm>
            <a:off x="3182760" y="3645000"/>
            <a:ext cx="2252880" cy="431640"/>
          </a:xfrm>
          <a:prstGeom prst="rightArrow">
            <a:avLst>
              <a:gd fmla="val 16200" name="adj1"/>
              <a:gd fmla="val 5400" name="adj2"/>
            </a:avLst>
          </a:prstGeom>
          <a:ln w="25560">
            <a:solidFill>
              <a:srgbClr val="3a5f8b"/>
            </a:solidFill>
            <a:round/>
          </a:ln>
        </p:spPr>
      </p:sp>
      <p:sp>
        <p:nvSpPr>
          <p:cNvPr id="33" name="CustomShape 12"/>
          <p:cNvSpPr/>
          <p:nvPr/>
        </p:nvSpPr>
        <p:spPr>
          <a:xfrm>
            <a:off x="1857240" y="2582280"/>
            <a:ext cx="653040" cy="241920"/>
          </a:xfrm>
          <a:prstGeom prst="rightArrow">
            <a:avLst>
              <a:gd fmla="val 16200" name="adj1"/>
              <a:gd fmla="val 5400" name="adj2"/>
            </a:avLst>
          </a:prstGeom>
          <a:ln w="25560">
            <a:solidFill>
              <a:srgbClr val="3a5f8b"/>
            </a:solidFill>
            <a:round/>
          </a:ln>
        </p:spPr>
      </p:sp>
      <p:sp>
        <p:nvSpPr>
          <p:cNvPr id="34" name="CustomShape 13"/>
          <p:cNvSpPr/>
          <p:nvPr/>
        </p:nvSpPr>
        <p:spPr>
          <a:xfrm>
            <a:off x="1855800" y="5721120"/>
            <a:ext cx="615240" cy="241920"/>
          </a:xfrm>
          <a:prstGeom prst="rightArrow">
            <a:avLst>
              <a:gd fmla="val 16200" name="adj1"/>
              <a:gd fmla="val 5400" name="adj2"/>
            </a:avLst>
          </a:prstGeom>
          <a:ln w="25560">
            <a:solidFill>
              <a:srgbClr val="3a5f8b"/>
            </a:solidFill>
            <a:round/>
          </a:ln>
        </p:spPr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Shape 1"/>
          <p:cNvSpPr txBox="1"/>
          <p:nvPr/>
        </p:nvSpPr>
        <p:spPr>
          <a:xfrm>
            <a:off x="457200" y="274680"/>
            <a:ext cx="8229240" cy="101088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4400">
                <a:solidFill>
                  <a:srgbClr val="953735"/>
                </a:solidFill>
                <a:latin typeface="Times New Roman"/>
              </a:rPr>
              <a:t>Состав школьной службы примирения</a:t>
            </a:r>
            <a:endParaRPr/>
          </a:p>
        </p:txBody>
      </p:sp>
      <p:sp>
        <p:nvSpPr>
          <p:cNvPr id="36" name="TextShape 2"/>
          <p:cNvSpPr txBox="1"/>
          <p:nvPr/>
        </p:nvSpPr>
        <p:spPr>
          <a:xfrm>
            <a:off x="214200" y="1600200"/>
            <a:ext cx="8472240" cy="4900320"/>
          </a:xfrm>
          <a:prstGeom prst="rect">
            <a:avLst/>
          </a:prstGeom>
        </p:spPr>
        <p:txBody>
          <a:bodyPr bIns="45000" lIns="90000" rIns="90000" tIns="45000"/>
          <a:p>
            <a:pPr algn="just"/>
            <a:r>
              <a:rPr b="1" i="1" lang="ru-RU" sz="2200">
                <a:solidFill>
                  <a:srgbClr val="953735"/>
                </a:solidFill>
                <a:latin typeface="Times New Roman"/>
              </a:rPr>
              <a:t>1. Руководитель службы школьной медиации</a:t>
            </a:r>
            <a:r>
              <a:rPr b="1" lang="ru-RU" sz="2200">
                <a:solidFill>
                  <a:srgbClr val="000000"/>
                </a:solidFill>
                <a:latin typeface="Times New Roman"/>
              </a:rPr>
              <a:t> (обычно - заместитель директора по учебно-воспитательной работе)</a:t>
            </a:r>
            <a:r>
              <a:rPr b="1" i="1" lang="ru-RU" sz="2200">
                <a:solidFill>
                  <a:srgbClr val="953735"/>
                </a:solidFill>
                <a:latin typeface="Times New Roman"/>
              </a:rPr>
              <a:t> </a:t>
            </a:r>
            <a:r>
              <a:rPr b="1" lang="ru-RU" sz="2200">
                <a:solidFill>
                  <a:srgbClr val="000000"/>
                </a:solidFill>
                <a:latin typeface="Times New Roman"/>
              </a:rPr>
              <a:t>назначается директором на добровольной основе. В его обязанности входит: планирование работы, написание отчетов, координация деятельности педагогов и школьников, распространение принципов восстановительной медиации в школе.</a:t>
            </a:r>
            <a:endParaRPr/>
          </a:p>
          <a:p>
            <a:pPr algn="just"/>
            <a:r>
              <a:rPr b="1" i="1" lang="ru-RU" sz="2200">
                <a:solidFill>
                  <a:srgbClr val="953735"/>
                </a:solidFill>
                <a:latin typeface="Times New Roman"/>
              </a:rPr>
              <a:t>2. Команда кураторов </a:t>
            </a:r>
            <a:r>
              <a:rPr b="1" lang="ru-RU" sz="2200">
                <a:solidFill>
                  <a:srgbClr val="000000"/>
                </a:solidFill>
                <a:latin typeface="Times New Roman"/>
              </a:rPr>
              <a:t>(социальный педагог, психолог, учителя - всего 4-5 человек).</a:t>
            </a:r>
            <a:endParaRPr/>
          </a:p>
          <a:p>
            <a:pPr algn="just"/>
            <a:r>
              <a:rPr b="1" i="1" lang="ru-RU" sz="2200">
                <a:solidFill>
                  <a:srgbClr val="953735"/>
                </a:solidFill>
                <a:latin typeface="Times New Roman"/>
              </a:rPr>
              <a:t>3.</a:t>
            </a:r>
            <a:r>
              <a:rPr b="1" i="1" lang="ru-RU" sz="2200">
                <a:solidFill>
                  <a:srgbClr val="953735"/>
                </a:solidFill>
                <a:latin typeface="Calibri"/>
              </a:rPr>
              <a:t> </a:t>
            </a:r>
            <a:r>
              <a:rPr b="1" i="1" lang="ru-RU" sz="2200">
                <a:solidFill>
                  <a:srgbClr val="953735"/>
                </a:solidFill>
                <a:latin typeface="Times New Roman"/>
              </a:rPr>
              <a:t>Члены "группы равных" </a:t>
            </a:r>
            <a:r>
              <a:rPr b="1" lang="ru-RU" sz="2200">
                <a:solidFill>
                  <a:srgbClr val="000000"/>
                </a:solidFill>
                <a:latin typeface="Times New Roman"/>
              </a:rPr>
              <a:t>«Группы равных» - это группы детей, которые объединены для обучения процедуре медиации и медиативному подходу с целью последующего применения этих знаний и умений при разрешении споров, предупреждения конфликтов среди сверстников, а также для распространения полученных знаний, умений и опыта среди сверстников, младших и старших школьников </a:t>
            </a:r>
            <a:endParaRPr/>
          </a:p>
          <a:p>
            <a:endParaRPr/>
          </a:p>
          <a:p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3600">
                <a:solidFill>
                  <a:srgbClr val="953735"/>
                </a:solidFill>
                <a:latin typeface="Times New Roman"/>
              </a:rPr>
              <a:t>ОСНОВНЫЕ ФОРМЫ РАБОТЫ СЛУЖБЫ ШКОЛЬНОЙ МЕДИАЦИИ </a:t>
            </a:r>
            <a:endParaRPr/>
          </a:p>
        </p:txBody>
      </p:sp>
      <p:sp>
        <p:nvSpPr>
          <p:cNvPr id="38" name="TextShape 2"/>
          <p:cNvSpPr txBox="1"/>
          <p:nvPr/>
        </p:nvSpPr>
        <p:spPr>
          <a:xfrm>
            <a:off x="457200" y="1785960"/>
            <a:ext cx="8229240" cy="4339800"/>
          </a:xfrm>
          <a:prstGeom prst="rect">
            <a:avLst/>
          </a:prstGeom>
        </p:spPr>
        <p:txBody>
          <a:bodyPr bIns="45000" lIns="90000" rIns="90000" tIns="45000"/>
          <a:p>
            <a:pPr algn="just"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программа восстановительной медиации (программа примирения); </a:t>
            </a:r>
            <a:endParaRPr/>
          </a:p>
          <a:p>
            <a:pPr algn="just"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программа «школьная восстановительная конференция»; </a:t>
            </a:r>
            <a:endParaRPr/>
          </a:p>
          <a:p>
            <a:pPr algn="just"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ru-RU" sz="3200">
                <a:solidFill>
                  <a:srgbClr val="000000"/>
                </a:solidFill>
                <a:latin typeface="Times New Roman"/>
              </a:rPr>
              <a:t>программа «круг сообщества» («круг примирения»); </a:t>
            </a:r>
            <a:endParaRPr/>
          </a:p>
          <a:p>
            <a:pPr algn="just">
              <a:buSzPct val="45000"/>
              <a:buFont typeface="Arial"/>
              <a:buChar char="•"/>
            </a:pPr>
            <a:r>
              <a:rPr b="1" lang="ru-RU" sz="3200">
                <a:solidFill>
                  <a:srgbClr val="000000"/>
                </a:solidFill>
                <a:latin typeface="Times New Roman"/>
              </a:rPr>
              <a:t>программа «семейная конференция» 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2800">
                <a:solidFill>
                  <a:srgbClr val="953735"/>
                </a:solidFill>
                <a:latin typeface="Times New Roman"/>
              </a:rPr>
              <a:t>ПРОГРАММА ВОССТАНОВИТЕЛЬНОЙ МЕДИАЦИИ (ПРОГРАММА ПРИМИРЕНИЯ) 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457200" y="1357200"/>
            <a:ext cx="8229240" cy="5285880"/>
          </a:xfrm>
          <a:prstGeom prst="rect">
            <a:avLst/>
          </a:prstGeom>
        </p:spPr>
        <p:txBody>
          <a:bodyPr bIns="45000" lIns="90000" rIns="90000" tIns="45000"/>
          <a:p>
            <a:pPr algn="just"/>
            <a:r>
              <a:rPr b="1" i="1" lang="ru-RU" sz="1400">
                <a:solidFill>
                  <a:srgbClr val="953735"/>
                </a:solidFill>
                <a:latin typeface="Times New Roman"/>
              </a:rPr>
              <a:t>Восстановительная медиация – </a:t>
            </a:r>
            <a:r>
              <a:rPr b="1" lang="ru-RU" sz="1400">
                <a:solidFill>
                  <a:srgbClr val="000000"/>
                </a:solidFill>
                <a:latin typeface="Times New Roman"/>
              </a:rPr>
              <a:t>это процесс, в котором медиатор создает условия для восстановления способности людей понимать друг друга и договариваться о приемлемых для них вариантах решения проблем (при необходимости - о заглаживании причиненного вреда), возникших в результате конфликтных или криминальных ситуаций.</a:t>
            </a:r>
            <a:endParaRPr/>
          </a:p>
          <a:p>
            <a:r>
              <a:rPr b="1" i="1" lang="ru-RU" sz="1400">
                <a:solidFill>
                  <a:srgbClr val="953735"/>
                </a:solidFill>
                <a:latin typeface="Times New Roman"/>
              </a:rPr>
              <a:t>Главным элементом </a:t>
            </a:r>
            <a:r>
              <a:rPr b="1" lang="ru-RU" sz="1400">
                <a:solidFill>
                  <a:srgbClr val="000000"/>
                </a:solidFill>
                <a:latin typeface="Times New Roman"/>
              </a:rPr>
              <a:t>программы является встреча сторон, организуемая ведущими программы, на которой обсуждаются следующие вопросы:</a:t>
            </a:r>
            <a:r>
              <a:rPr b="1" lang="ru-RU" sz="1400">
                <a:solidFill>
                  <a:srgbClr val="000000"/>
                </a:solidFill>
                <a:latin typeface="Times New Roman"/>
              </a:rPr>
              <a:t>
</a:t>
            </a:r>
            <a:r>
              <a:rPr b="1" lang="ru-RU" sz="1400">
                <a:solidFill>
                  <a:srgbClr val="000000"/>
                </a:solidFill>
                <a:latin typeface="Times New Roman"/>
              </a:rPr>
              <a:t>- в чем состоит причиненный ущерб (в том числе, и моральный);</a:t>
            </a:r>
            <a:endParaRPr/>
          </a:p>
          <a:p>
            <a:r>
              <a:rPr b="1" lang="ru-RU" sz="1400">
                <a:solidFill>
                  <a:srgbClr val="000000"/>
                </a:solidFill>
                <a:latin typeface="Times New Roman"/>
              </a:rPr>
              <a:t>        </a:t>
            </a:r>
            <a:r>
              <a:rPr b="1" lang="ru-RU" sz="1400">
                <a:solidFill>
                  <a:srgbClr val="000000"/>
                </a:solidFill>
                <a:latin typeface="Times New Roman"/>
              </a:rPr>
              <a:t>- как этот ущерб можно возместить, загладить;</a:t>
            </a:r>
            <a:endParaRPr/>
          </a:p>
          <a:p>
            <a:r>
              <a:rPr b="1" lang="ru-RU" sz="1400">
                <a:solidFill>
                  <a:srgbClr val="000000"/>
                </a:solidFill>
                <a:latin typeface="Times New Roman"/>
              </a:rPr>
              <a:t>        </a:t>
            </a:r>
            <a:r>
              <a:rPr b="1" lang="ru-RU" sz="1400">
                <a:solidFill>
                  <a:srgbClr val="000000"/>
                </a:solidFill>
                <a:latin typeface="Times New Roman"/>
              </a:rPr>
              <a:t>- как сделать так, чтобы подобное больше не повторилось;</a:t>
            </a:r>
            <a:endParaRPr/>
          </a:p>
          <a:p>
            <a:r>
              <a:rPr b="1" lang="ru-RU" sz="1400">
                <a:solidFill>
                  <a:srgbClr val="000000"/>
                </a:solidFill>
                <a:latin typeface="Times New Roman"/>
              </a:rPr>
              <a:t>        </a:t>
            </a:r>
            <a:r>
              <a:rPr b="1" lang="ru-RU" sz="1400">
                <a:solidFill>
                  <a:srgbClr val="000000"/>
                </a:solidFill>
                <a:latin typeface="Times New Roman"/>
              </a:rPr>
              <a:t>- каким может быть участие окружающих людей.</a:t>
            </a:r>
            <a:endParaRPr/>
          </a:p>
          <a:p>
            <a:pPr algn="just"/>
            <a:r>
              <a:rPr b="1" lang="ru-RU" sz="1400">
                <a:solidFill>
                  <a:srgbClr val="000000"/>
                </a:solidFill>
                <a:latin typeface="Times New Roman"/>
              </a:rPr>
              <a:t>Программа проводится при добровольном согласии сторон, при условии, что обидчик признает свою ответственность за случившееся и хочет (что устанавливается посредником в ходе предварительных бесед), насколько возможно, исправить ситуацию </a:t>
            </a:r>
            <a:endParaRPr/>
          </a:p>
          <a:p>
            <a:pPr algn="just"/>
            <a:r>
              <a:rPr b="1" lang="ru-RU" sz="1400">
                <a:solidFill>
                  <a:srgbClr val="000000"/>
                </a:solidFill>
                <a:latin typeface="Times New Roman"/>
              </a:rPr>
              <a:t>Программа восстановительной медиации может задействовать достаточно большой спектр ситуаций: кражи, конфликты, хулиганство, вымогательство, вандализм, грабежи, угоны. </a:t>
            </a:r>
            <a:endParaRPr/>
          </a:p>
          <a:p>
            <a:r>
              <a:rPr b="1" i="1" lang="ru-RU" sz="1400">
                <a:solidFill>
                  <a:srgbClr val="953735"/>
                </a:solidFill>
                <a:latin typeface="Times New Roman"/>
              </a:rPr>
              <a:t>Результат   восстановительной медиации </a:t>
            </a:r>
            <a:r>
              <a:rPr i="1" lang="ru-RU" sz="1400">
                <a:solidFill>
                  <a:srgbClr val="953735"/>
                </a:solidFill>
                <a:latin typeface="Times New Roman"/>
              </a:rPr>
              <a:t> </a:t>
            </a:r>
            <a:r>
              <a:rPr b="1" lang="ru-RU" sz="1400">
                <a:solidFill>
                  <a:srgbClr val="000000"/>
                </a:solidFill>
                <a:latin typeface="Times New Roman"/>
              </a:rPr>
              <a:t>восстановительные действия (извинение, прощение, стремление искренне загладить причиненный вред), то есть такие действия, которые помогают исправить последствия конфликтной или криминальной ситуации.</a:t>
            </a:r>
            <a:endParaRPr/>
          </a:p>
          <a:p>
            <a:r>
              <a:rPr b="1" lang="ru-RU" sz="1400">
                <a:solidFill>
                  <a:srgbClr val="000000"/>
                </a:solidFill>
                <a:latin typeface="Times New Roman"/>
              </a:rPr>
              <a:t>Не менее важным результатом медиации может быть соглашение или примирительный договор, передаваемый в орган, направивший случай на медиацию. Примирительный договор (соглашение) может учитываться данным органом при принятии решения о дальнейших действиях в отношении участников ситуации</a:t>
            </a:r>
            <a:r>
              <a:rPr b="1" i="1" lang="ru-RU" sz="1400">
                <a:solidFill>
                  <a:srgbClr val="000000"/>
                </a:solidFill>
                <a:latin typeface="Times New Roman"/>
              </a:rPr>
              <a:t>.</a:t>
            </a:r>
            <a:endParaRPr/>
          </a:p>
          <a:p>
            <a:pPr algn="just"/>
            <a:r>
              <a:rPr lang="ru-RU" sz="1400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endParaRPr/>
          </a:p>
          <a:p>
            <a:endParaRPr/>
          </a:p>
          <a:p>
            <a:r>
              <a:rPr lang="ru-RU" sz="1400">
                <a:solidFill>
                  <a:srgbClr val="000000"/>
                </a:solidFill>
                <a:latin typeface="Calibri"/>
              </a:rPr>
              <a:t> 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b="1" lang="ru-RU" sz="2800">
                <a:solidFill>
                  <a:srgbClr val="953735"/>
                </a:solidFill>
                <a:latin typeface="Times New Roman"/>
              </a:rPr>
              <a:t>ПРОГРАММА «ШКОЛЬНАЯ ВОССТАНОВИТЕЛЬНАЯ КОНФЕРЕНЦИЯ» 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214200" y="1500120"/>
            <a:ext cx="8443440" cy="5143320"/>
          </a:xfrm>
          <a:prstGeom prst="rect">
            <a:avLst/>
          </a:prstGeom>
        </p:spPr>
        <p:txBody>
          <a:bodyPr bIns="45000" lIns="90000" rIns="90000" tIns="45000"/>
          <a:p>
            <a:pPr algn="just"/>
            <a:r>
              <a:rPr b="1" i="1" lang="ru-RU">
                <a:solidFill>
                  <a:srgbClr val="953735"/>
                </a:solidFill>
                <a:latin typeface="Times New Roman"/>
              </a:rPr>
              <a:t>Школьная восстановительная конференция </a:t>
            </a:r>
            <a:r>
              <a:rPr b="1" lang="ru-RU">
                <a:solidFill>
                  <a:srgbClr val="000000"/>
                </a:solidFill>
                <a:latin typeface="Times New Roman"/>
              </a:rPr>
              <a:t>– это процесс, который направлен на устранение вреда, нанесенного отношениям в рамках школьного сообщества или в случае антиобщественного поведения. </a:t>
            </a:r>
            <a:endParaRPr/>
          </a:p>
          <a:p>
            <a:pPr algn="just"/>
            <a:r>
              <a:rPr b="1" lang="ru-RU">
                <a:solidFill>
                  <a:srgbClr val="000000"/>
                </a:solidFill>
                <a:latin typeface="Times New Roman"/>
              </a:rPr>
              <a:t>Это более массовая программа примирения. Оно необходимы тогда, когда ситуация затронула достаточно большое количество участников, и они испытывают потребность в нормализации отношений между ними. Сторонами конференции выступают группы людей или человек и группа. </a:t>
            </a:r>
            <a:endParaRPr/>
          </a:p>
          <a:p>
            <a:pPr algn="just"/>
            <a:r>
              <a:rPr b="1" i="1" lang="ru-RU">
                <a:solidFill>
                  <a:srgbClr val="953735"/>
                </a:solidFill>
                <a:latin typeface="Times New Roman"/>
              </a:rPr>
              <a:t>Цель конференции </a:t>
            </a:r>
            <a:r>
              <a:rPr b="1" lang="ru-RU">
                <a:solidFill>
                  <a:srgbClr val="000000"/>
                </a:solidFill>
                <a:latin typeface="Times New Roman"/>
              </a:rPr>
              <a:t>состоит в том, чтобы установить, что вред был причинен, сделать явным его эмоциональные последствия и негативные воздействия, определить, что нужно сделать для исправления ситуации и как подобного можно избежать в будущем. </a:t>
            </a:r>
            <a:endParaRPr/>
          </a:p>
          <a:p>
            <a:pPr algn="just"/>
            <a:r>
              <a:rPr b="1" lang="ru-RU">
                <a:solidFill>
                  <a:srgbClr val="000000"/>
                </a:solidFill>
                <a:latin typeface="Times New Roman"/>
              </a:rPr>
              <a:t>Стандартной ситуацией для проведения школьных конференций является решение вопросов, связанных с систематическим срывом занятий или прогулами. Такие конференции помогают также при разрешении затяжных конфликтов между классами, или обучающимся и классом, педагогом и классом. Школьная восстановительная конференция может проводиться и по случаям краж, драк, особенно если в конфликт уже втянуто большинство учащихся класса.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